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Lexend Deca" panose="020B0604020202020204" charset="0"/>
      <p:regular r:id="rId26"/>
    </p:embeddedFont>
    <p:embeddedFont>
      <p:font typeface="Lemonada" panose="020B0604020202020204" charset="-78"/>
      <p:regular r:id="rId27"/>
    </p:embeddedFont>
    <p:embeddedFont>
      <p:font typeface="Lemonada Light" panose="020B0604020202020204" charset="-78"/>
      <p:regular r:id="rId28"/>
    </p:embeddedFont>
    <p:embeddedFont>
      <p:font typeface="Lemonada Bold" panose="020B0604020202020204" charset="-78"/>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1028700" y="1566793"/>
            <a:ext cx="6578715" cy="1466850"/>
          </a:xfrm>
          <a:prstGeom prst="rect">
            <a:avLst/>
          </a:prstGeom>
        </p:spPr>
        <p:txBody>
          <a:bodyPr lIns="0" tIns="0" rIns="0" bIns="0" rtlCol="0" anchor="t">
            <a:spAutoFit/>
          </a:bodyPr>
          <a:lstStyle/>
          <a:p>
            <a:pPr algn="l">
              <a:lnSpc>
                <a:spcPts val="11593"/>
              </a:lnSpc>
            </a:pPr>
            <a:r>
              <a:rPr lang="en-US" sz="9661">
                <a:solidFill>
                  <a:srgbClr val="545454"/>
                </a:solidFill>
                <a:latin typeface="Lemonada Light"/>
                <a:ea typeface="Lemonada Light"/>
                <a:cs typeface="Lemonada Light"/>
                <a:sym typeface="Lemonada Light"/>
              </a:rPr>
              <a:t>Furniture</a:t>
            </a:r>
          </a:p>
        </p:txBody>
      </p:sp>
      <p:grpSp>
        <p:nvGrpSpPr>
          <p:cNvPr id="3" name="Group 3"/>
          <p:cNvGrpSpPr/>
          <p:nvPr/>
        </p:nvGrpSpPr>
        <p:grpSpPr>
          <a:xfrm>
            <a:off x="326279" y="4776276"/>
            <a:ext cx="17635442" cy="3615954"/>
            <a:chOff x="0" y="0"/>
            <a:chExt cx="2732191" cy="560206"/>
          </a:xfrm>
        </p:grpSpPr>
        <p:sp>
          <p:nvSpPr>
            <p:cNvPr id="4" name="Freeform 4"/>
            <p:cNvSpPr/>
            <p:nvPr/>
          </p:nvSpPr>
          <p:spPr>
            <a:xfrm>
              <a:off x="0" y="0"/>
              <a:ext cx="2732192" cy="560206"/>
            </a:xfrm>
            <a:custGeom>
              <a:avLst/>
              <a:gdLst/>
              <a:ahLst/>
              <a:cxnLst/>
              <a:rect l="l" t="t" r="r" b="b"/>
              <a:pathLst>
                <a:path w="2732192" h="560206">
                  <a:moveTo>
                    <a:pt x="0" y="0"/>
                  </a:moveTo>
                  <a:lnTo>
                    <a:pt x="2732192" y="0"/>
                  </a:lnTo>
                  <a:lnTo>
                    <a:pt x="2732192" y="560206"/>
                  </a:lnTo>
                  <a:lnTo>
                    <a:pt x="0" y="560206"/>
                  </a:lnTo>
                  <a:close/>
                </a:path>
              </a:pathLst>
            </a:custGeom>
            <a:blipFill>
              <a:blip r:embed="rId2"/>
              <a:stretch>
                <a:fillRect t="-294927" b="-92784"/>
              </a:stretch>
            </a:blipFill>
          </p:spPr>
        </p:sp>
      </p:grpSp>
      <p:sp>
        <p:nvSpPr>
          <p:cNvPr id="5" name="TextBox 5"/>
          <p:cNvSpPr txBox="1"/>
          <p:nvPr/>
        </p:nvSpPr>
        <p:spPr>
          <a:xfrm>
            <a:off x="1028700" y="2861751"/>
            <a:ext cx="9839871" cy="1466850"/>
          </a:xfrm>
          <a:prstGeom prst="rect">
            <a:avLst/>
          </a:prstGeom>
        </p:spPr>
        <p:txBody>
          <a:bodyPr lIns="0" tIns="0" rIns="0" bIns="0" rtlCol="0" anchor="t">
            <a:spAutoFit/>
          </a:bodyPr>
          <a:lstStyle/>
          <a:p>
            <a:pPr algn="l">
              <a:lnSpc>
                <a:spcPts val="11593"/>
              </a:lnSpc>
            </a:pPr>
            <a:r>
              <a:rPr lang="en-US" sz="9661" b="1">
                <a:solidFill>
                  <a:srgbClr val="545454"/>
                </a:solidFill>
                <a:latin typeface="Lemonada Bold"/>
                <a:ea typeface="Lemonada Bold"/>
                <a:cs typeface="Lemonada Bold"/>
                <a:sym typeface="Lemonada Bold"/>
              </a:rPr>
              <a:t>Application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Categorized Product Browsing</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871" r="-871"/>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335851" y="4543425"/>
            <a:ext cx="10320617" cy="1200150"/>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Easy access to categories like Decoration, Chairs, and Tables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Detailed Product Information</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1139" r="-2096" b="-3382"/>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335851" y="4543425"/>
            <a:ext cx="9475432" cy="1200150"/>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Comprehensive descriptions and prices for each item</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719308"/>
            <a:ext cx="10071536" cy="909955"/>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Favorites Feature</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t="-342" b="-342"/>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335851" y="3943350"/>
            <a:ext cx="10320617" cy="1200150"/>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Save desired products for future reference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909955"/>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Shopping Cart</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1409" r="-1409"/>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335851" y="3649943"/>
            <a:ext cx="9330543" cy="1200150"/>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Conveniently manage selected items and adjust quantities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Seamless Checkout Process</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1140" r="-1140"/>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335851" y="4543425"/>
            <a:ext cx="10071536" cy="1200150"/>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Quick and easy payment options for a smooth shopping experience.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34549" y="429535"/>
            <a:ext cx="4651112" cy="9427930"/>
            <a:chOff x="0" y="0"/>
            <a:chExt cx="9398000" cy="19050000"/>
          </a:xfrm>
        </p:grpSpPr>
        <p:sp>
          <p:nvSpPr>
            <p:cNvPr id="3" name="Freeform 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1140" r="-1140"/>
              </a:stretch>
            </a:blipFill>
          </p:spPr>
        </p:sp>
        <p:sp>
          <p:nvSpPr>
            <p:cNvPr id="4" name="Freeform 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5" name="Group 5"/>
          <p:cNvGrpSpPr/>
          <p:nvPr/>
        </p:nvGrpSpPr>
        <p:grpSpPr>
          <a:xfrm>
            <a:off x="-877281" y="0"/>
            <a:ext cx="3088591" cy="10287000"/>
            <a:chOff x="0" y="0"/>
            <a:chExt cx="813456" cy="2709333"/>
          </a:xfrm>
        </p:grpSpPr>
        <p:sp>
          <p:nvSpPr>
            <p:cNvPr id="6" name="Freeform 6"/>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7" name="TextBox 7"/>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8" name="Freeform 8"/>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2335851" y="2276158"/>
            <a:ext cx="9298795" cy="909955"/>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Profile Page</a:t>
            </a:r>
          </a:p>
        </p:txBody>
      </p:sp>
      <p:sp>
        <p:nvSpPr>
          <p:cNvPr id="11" name="TextBox 11"/>
          <p:cNvSpPr txBox="1"/>
          <p:nvPr/>
        </p:nvSpPr>
        <p:spPr>
          <a:xfrm>
            <a:off x="2335851" y="3643312"/>
            <a:ext cx="9298795" cy="3000375"/>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Users can input personal information, update their profile, and add a profile picture for a personalized experience.</a:t>
            </a:r>
          </a:p>
          <a:p>
            <a:pPr algn="l">
              <a:lnSpc>
                <a:spcPts val="4799"/>
              </a:lnSpc>
            </a:pPr>
            <a:endParaRPr lang="en-US" sz="3999">
              <a:solidFill>
                <a:srgbClr val="545454"/>
              </a:solidFill>
              <a:latin typeface="Lexend Deca"/>
              <a:ea typeface="Lexend Deca"/>
              <a:cs typeface="Lexend Deca"/>
              <a:sym typeface="Lexend Dec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34549" y="429535"/>
            <a:ext cx="4651112" cy="9427930"/>
            <a:chOff x="0" y="0"/>
            <a:chExt cx="9398000" cy="19050000"/>
          </a:xfrm>
        </p:grpSpPr>
        <p:sp>
          <p:nvSpPr>
            <p:cNvPr id="3" name="Freeform 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736" r="-736"/>
              </a:stretch>
            </a:blipFill>
          </p:spPr>
        </p:sp>
        <p:sp>
          <p:nvSpPr>
            <p:cNvPr id="4" name="Freeform 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grpSp>
        <p:nvGrpSpPr>
          <p:cNvPr id="5" name="Group 5"/>
          <p:cNvGrpSpPr/>
          <p:nvPr/>
        </p:nvGrpSpPr>
        <p:grpSpPr>
          <a:xfrm>
            <a:off x="-877281" y="0"/>
            <a:ext cx="3088591" cy="10287000"/>
            <a:chOff x="0" y="0"/>
            <a:chExt cx="813456" cy="2709333"/>
          </a:xfrm>
        </p:grpSpPr>
        <p:sp>
          <p:nvSpPr>
            <p:cNvPr id="6" name="Freeform 6"/>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7" name="TextBox 7"/>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8" name="Freeform 8"/>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2335851" y="2293258"/>
            <a:ext cx="9298795"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Search Functionality</a:t>
            </a:r>
          </a:p>
        </p:txBody>
      </p:sp>
      <p:sp>
        <p:nvSpPr>
          <p:cNvPr id="11" name="TextBox 11"/>
          <p:cNvSpPr txBox="1"/>
          <p:nvPr/>
        </p:nvSpPr>
        <p:spPr>
          <a:xfrm>
            <a:off x="2335851" y="4543425"/>
            <a:ext cx="10071536" cy="600075"/>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Find products instantly by name </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Freeform 2"/>
          <p:cNvSpPr/>
          <p:nvPr/>
        </p:nvSpPr>
        <p:spPr>
          <a:xfrm>
            <a:off x="11319649" y="685976"/>
            <a:ext cx="5939651" cy="8915049"/>
          </a:xfrm>
          <a:custGeom>
            <a:avLst/>
            <a:gdLst/>
            <a:ahLst/>
            <a:cxnLst/>
            <a:rect l="l" t="t" r="r" b="b"/>
            <a:pathLst>
              <a:path w="5939651" h="8915049">
                <a:moveTo>
                  <a:pt x="0" y="0"/>
                </a:moveTo>
                <a:lnTo>
                  <a:pt x="5939651" y="0"/>
                </a:lnTo>
                <a:lnTo>
                  <a:pt x="5939651" y="8915048"/>
                </a:lnTo>
                <a:lnTo>
                  <a:pt x="0" y="8915048"/>
                </a:lnTo>
                <a:lnTo>
                  <a:pt x="0" y="0"/>
                </a:lnTo>
                <a:close/>
              </a:path>
            </a:pathLst>
          </a:custGeom>
          <a:blipFill>
            <a:blip r:embed="rId2"/>
            <a:stretch>
              <a:fillRect/>
            </a:stretch>
          </a:blipFill>
        </p:spPr>
      </p:sp>
      <p:sp>
        <p:nvSpPr>
          <p:cNvPr id="3" name="TextBox 3"/>
          <p:cNvSpPr txBox="1"/>
          <p:nvPr/>
        </p:nvSpPr>
        <p:spPr>
          <a:xfrm>
            <a:off x="1028700" y="1028700"/>
            <a:ext cx="7416293"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 Marketing</a:t>
            </a:r>
          </a:p>
        </p:txBody>
      </p:sp>
      <p:sp>
        <p:nvSpPr>
          <p:cNvPr id="4" name="TextBox 4"/>
          <p:cNvSpPr txBox="1"/>
          <p:nvPr/>
        </p:nvSpPr>
        <p:spPr>
          <a:xfrm>
            <a:off x="1028700" y="2353437"/>
            <a:ext cx="10020300" cy="7091685"/>
          </a:xfrm>
          <a:prstGeom prst="rect">
            <a:avLst/>
          </a:prstGeom>
        </p:spPr>
        <p:txBody>
          <a:bodyPr wrap="square" lIns="0" tIns="0" rIns="0" bIns="0" rtlCol="0" anchor="t">
            <a:spAutoFit/>
          </a:bodyPr>
          <a:lstStyle/>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Social Media Marketing</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Paid Advertising</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Content Marketing</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Partnerships &amp; Collaborations</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Local Marketing</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Customer Reviews </a:t>
            </a:r>
          </a:p>
          <a:p>
            <a:pPr marL="906780" lvl="1" indent="-453390" algn="l">
              <a:lnSpc>
                <a:spcPts val="7895"/>
              </a:lnSpc>
              <a:buFont typeface="Arial"/>
              <a:buChar char="•"/>
            </a:pPr>
            <a:r>
              <a:rPr lang="en-US" sz="4200" dirty="0">
                <a:solidFill>
                  <a:srgbClr val="545454"/>
                </a:solidFill>
                <a:latin typeface="Lexend Deca"/>
                <a:ea typeface="Lexend Deca"/>
                <a:cs typeface="Lexend Deca"/>
                <a:sym typeface="Lexend Deca"/>
              </a:rPr>
              <a:t>Discounts, Offers, and Flash Sales</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493699" y="1028700"/>
            <a:ext cx="8115300"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Target Market</a:t>
            </a:r>
          </a:p>
        </p:txBody>
      </p:sp>
      <p:sp>
        <p:nvSpPr>
          <p:cNvPr id="3" name="TextBox 3"/>
          <p:cNvSpPr txBox="1"/>
          <p:nvPr/>
        </p:nvSpPr>
        <p:spPr>
          <a:xfrm>
            <a:off x="2493699" y="2683510"/>
            <a:ext cx="14765601" cy="6574790"/>
          </a:xfrm>
          <a:prstGeom prst="rect">
            <a:avLst/>
          </a:prstGeom>
        </p:spPr>
        <p:txBody>
          <a:bodyPr lIns="0" tIns="0" rIns="0" bIns="0" rtlCol="0" anchor="t">
            <a:spAutoFit/>
          </a:bodyPr>
          <a:lstStyle/>
          <a:p>
            <a:pPr marL="690881" lvl="1" indent="-345440" algn="just">
              <a:lnSpc>
                <a:spcPts val="3520"/>
              </a:lnSpc>
              <a:buFont typeface="Arial"/>
              <a:buChar char="•"/>
            </a:pPr>
            <a:r>
              <a:rPr lang="en-US" sz="3200">
                <a:solidFill>
                  <a:srgbClr val="545454"/>
                </a:solidFill>
                <a:latin typeface="Lexend Deca"/>
                <a:ea typeface="Lexend Deca"/>
                <a:cs typeface="Lexend Deca"/>
                <a:sym typeface="Lexend Deca"/>
              </a:rPr>
              <a:t>Young Professionals: Individuals aged 25-35 who value convenience and are comfortable with technology and online shopping.</a:t>
            </a:r>
          </a:p>
          <a:p>
            <a:pPr algn="just">
              <a:lnSpc>
                <a:spcPts val="3520"/>
              </a:lnSpc>
            </a:pPr>
            <a:endParaRPr lang="en-US" sz="3200">
              <a:solidFill>
                <a:srgbClr val="545454"/>
              </a:solidFill>
              <a:latin typeface="Lexend Deca"/>
              <a:ea typeface="Lexend Deca"/>
              <a:cs typeface="Lexend Deca"/>
              <a:sym typeface="Lexend Deca"/>
            </a:endParaRPr>
          </a:p>
          <a:p>
            <a:pPr marL="690881" lvl="1" indent="-345440" algn="just">
              <a:lnSpc>
                <a:spcPts val="3520"/>
              </a:lnSpc>
              <a:buFont typeface="Arial"/>
              <a:buChar char="•"/>
            </a:pPr>
            <a:r>
              <a:rPr lang="en-US" sz="3200">
                <a:solidFill>
                  <a:srgbClr val="545454"/>
                </a:solidFill>
                <a:latin typeface="Lexend Deca"/>
                <a:ea typeface="Lexend Deca"/>
                <a:cs typeface="Lexend Deca"/>
                <a:sym typeface="Lexend Deca"/>
              </a:rPr>
              <a:t>Students: College students seeking affordable and functional furniture for their living spaces.</a:t>
            </a:r>
          </a:p>
          <a:p>
            <a:pPr algn="just">
              <a:lnSpc>
                <a:spcPts val="3520"/>
              </a:lnSpc>
            </a:pPr>
            <a:endParaRPr lang="en-US" sz="3200">
              <a:solidFill>
                <a:srgbClr val="545454"/>
              </a:solidFill>
              <a:latin typeface="Lexend Deca"/>
              <a:ea typeface="Lexend Deca"/>
              <a:cs typeface="Lexend Deca"/>
              <a:sym typeface="Lexend Deca"/>
            </a:endParaRPr>
          </a:p>
          <a:p>
            <a:pPr marL="690881" lvl="1" indent="-345440" algn="just">
              <a:lnSpc>
                <a:spcPts val="3520"/>
              </a:lnSpc>
              <a:buFont typeface="Arial"/>
              <a:buChar char="•"/>
            </a:pPr>
            <a:r>
              <a:rPr lang="en-US" sz="3200">
                <a:solidFill>
                  <a:srgbClr val="545454"/>
                </a:solidFill>
                <a:latin typeface="Lexend Deca"/>
                <a:ea typeface="Lexend Deca"/>
                <a:cs typeface="Lexend Deca"/>
                <a:sym typeface="Lexend Deca"/>
              </a:rPr>
              <a:t>Urban Renters: People living in cities who often need space-saving furniture and prefer online shopping for quick solutions.</a:t>
            </a:r>
          </a:p>
          <a:p>
            <a:pPr algn="just">
              <a:lnSpc>
                <a:spcPts val="3520"/>
              </a:lnSpc>
            </a:pPr>
            <a:endParaRPr lang="en-US" sz="3200">
              <a:solidFill>
                <a:srgbClr val="545454"/>
              </a:solidFill>
              <a:latin typeface="Lexend Deca"/>
              <a:ea typeface="Lexend Deca"/>
              <a:cs typeface="Lexend Deca"/>
              <a:sym typeface="Lexend Deca"/>
            </a:endParaRPr>
          </a:p>
          <a:p>
            <a:pPr marL="690881" lvl="1" indent="-345440" algn="just">
              <a:lnSpc>
                <a:spcPts val="3520"/>
              </a:lnSpc>
              <a:buFont typeface="Arial"/>
              <a:buChar char="•"/>
            </a:pPr>
            <a:r>
              <a:rPr lang="en-US" sz="3200">
                <a:solidFill>
                  <a:srgbClr val="545454"/>
                </a:solidFill>
                <a:latin typeface="Lexend Deca"/>
                <a:ea typeface="Lexend Deca"/>
                <a:cs typeface="Lexend Deca"/>
                <a:sym typeface="Lexend Deca"/>
              </a:rPr>
              <a:t>Tech-Savvy Consumers: Users who actively seek mobile apps for shopping and appreciate user-friendly interfaces and innovative features.</a:t>
            </a:r>
          </a:p>
          <a:p>
            <a:pPr algn="just">
              <a:lnSpc>
                <a:spcPts val="3520"/>
              </a:lnSpc>
            </a:pPr>
            <a:endParaRPr lang="en-US" sz="3200">
              <a:solidFill>
                <a:srgbClr val="545454"/>
              </a:solidFill>
              <a:latin typeface="Lexend Deca"/>
              <a:ea typeface="Lexend Deca"/>
              <a:cs typeface="Lexend Deca"/>
              <a:sym typeface="Lexend Deca"/>
            </a:endParaRPr>
          </a:p>
          <a:p>
            <a:pPr marL="690881" lvl="1" indent="-345440" algn="just">
              <a:lnSpc>
                <a:spcPts val="3520"/>
              </a:lnSpc>
              <a:buFont typeface="Arial"/>
              <a:buChar char="•"/>
            </a:pPr>
            <a:r>
              <a:rPr lang="en-US" sz="3200">
                <a:solidFill>
                  <a:srgbClr val="545454"/>
                </a:solidFill>
                <a:latin typeface="Lexend Deca"/>
                <a:ea typeface="Lexend Deca"/>
                <a:cs typeface="Lexend Deca"/>
                <a:sym typeface="Lexend Deca"/>
              </a:rPr>
              <a:t>Home Decor Enthusiasts: Individuals interested in interior design who look for unique furniture pieces to enhance their living spaces.</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6" name="TextBox 6"/>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7" name="Freeform 7"/>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p:nvPr/>
        </p:nvGrpSpPr>
        <p:grpSpPr>
          <a:xfrm>
            <a:off x="10859816" y="341359"/>
            <a:ext cx="7139599" cy="9604282"/>
            <a:chOff x="0" y="0"/>
            <a:chExt cx="949465" cy="1277233"/>
          </a:xfrm>
        </p:grpSpPr>
        <p:sp>
          <p:nvSpPr>
            <p:cNvPr id="3" name="Freeform 3"/>
            <p:cNvSpPr/>
            <p:nvPr/>
          </p:nvSpPr>
          <p:spPr>
            <a:xfrm>
              <a:off x="0" y="0"/>
              <a:ext cx="949465" cy="1277233"/>
            </a:xfrm>
            <a:custGeom>
              <a:avLst/>
              <a:gdLst/>
              <a:ahLst/>
              <a:cxnLst/>
              <a:rect l="l" t="t" r="r" b="b"/>
              <a:pathLst>
                <a:path w="949465" h="1277233">
                  <a:moveTo>
                    <a:pt x="0" y="0"/>
                  </a:moveTo>
                  <a:lnTo>
                    <a:pt x="949465" y="0"/>
                  </a:lnTo>
                  <a:lnTo>
                    <a:pt x="949465" y="1277233"/>
                  </a:lnTo>
                  <a:lnTo>
                    <a:pt x="0" y="1277233"/>
                  </a:lnTo>
                  <a:close/>
                </a:path>
              </a:pathLst>
            </a:custGeom>
            <a:blipFill>
              <a:blip r:embed="rId2"/>
              <a:stretch>
                <a:fillRect l="-50765" r="-50765"/>
              </a:stretch>
            </a:blipFill>
          </p:spPr>
        </p:sp>
      </p:grpSp>
      <p:sp>
        <p:nvSpPr>
          <p:cNvPr id="4" name="Freeform 4"/>
          <p:cNvSpPr/>
          <p:nvPr/>
        </p:nvSpPr>
        <p:spPr>
          <a:xfrm>
            <a:off x="727966" y="1553440"/>
            <a:ext cx="72471" cy="7971763"/>
          </a:xfrm>
          <a:custGeom>
            <a:avLst/>
            <a:gdLst/>
            <a:ahLst/>
            <a:cxnLst/>
            <a:rect l="l" t="t" r="r" b="b"/>
            <a:pathLst>
              <a:path w="72471" h="7971763">
                <a:moveTo>
                  <a:pt x="0" y="0"/>
                </a:moveTo>
                <a:lnTo>
                  <a:pt x="72470" y="0"/>
                </a:lnTo>
                <a:lnTo>
                  <a:pt x="72470" y="7971763"/>
                </a:lnTo>
                <a:lnTo>
                  <a:pt x="0" y="79717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1028700" y="528550"/>
            <a:ext cx="10810223" cy="1024890"/>
          </a:xfrm>
          <a:prstGeom prst="rect">
            <a:avLst/>
          </a:prstGeom>
        </p:spPr>
        <p:txBody>
          <a:bodyPr lIns="0" tIns="0" rIns="0" bIns="0" rtlCol="0" anchor="t">
            <a:spAutoFit/>
          </a:bodyPr>
          <a:lstStyle/>
          <a:p>
            <a:pPr algn="l">
              <a:lnSpc>
                <a:spcPts val="7920"/>
              </a:lnSpc>
            </a:pPr>
            <a:r>
              <a:rPr lang="en-US" sz="7200">
                <a:solidFill>
                  <a:srgbClr val="545454"/>
                </a:solidFill>
                <a:latin typeface="Lemonada"/>
                <a:ea typeface="Lemonada"/>
                <a:cs typeface="Lemonada"/>
                <a:sym typeface="Lemonada"/>
              </a:rPr>
              <a:t>How to develop.?</a:t>
            </a:r>
          </a:p>
        </p:txBody>
      </p:sp>
      <p:sp>
        <p:nvSpPr>
          <p:cNvPr id="6" name="TextBox 6"/>
          <p:cNvSpPr txBox="1"/>
          <p:nvPr/>
        </p:nvSpPr>
        <p:spPr>
          <a:xfrm>
            <a:off x="1186036" y="1778001"/>
            <a:ext cx="3206919" cy="356859"/>
          </a:xfrm>
          <a:prstGeom prst="rect">
            <a:avLst/>
          </a:prstGeom>
        </p:spPr>
        <p:txBody>
          <a:bodyPr lIns="0" tIns="0" rIns="0" bIns="0" rtlCol="0" anchor="t">
            <a:spAutoFit/>
          </a:bodyPr>
          <a:lstStyle/>
          <a:p>
            <a:pPr marL="492057" lvl="1" indent="-246028" algn="l">
              <a:lnSpc>
                <a:spcPts val="2734"/>
              </a:lnSpc>
              <a:buFont typeface="Arial"/>
              <a:buChar char="•"/>
            </a:pPr>
            <a:r>
              <a:rPr lang="en-US" sz="2279">
                <a:solidFill>
                  <a:srgbClr val="333333"/>
                </a:solidFill>
                <a:latin typeface="Lexend Deca"/>
                <a:ea typeface="Lexend Deca"/>
                <a:cs typeface="Lexend Deca"/>
                <a:sym typeface="Lexend Deca"/>
              </a:rPr>
              <a:t>Order History:</a:t>
            </a:r>
          </a:p>
        </p:txBody>
      </p:sp>
      <p:sp>
        <p:nvSpPr>
          <p:cNvPr id="7" name="TextBox 7"/>
          <p:cNvSpPr txBox="1"/>
          <p:nvPr/>
        </p:nvSpPr>
        <p:spPr>
          <a:xfrm>
            <a:off x="1186036" y="3144268"/>
            <a:ext cx="3206919" cy="356859"/>
          </a:xfrm>
          <a:prstGeom prst="rect">
            <a:avLst/>
          </a:prstGeom>
        </p:spPr>
        <p:txBody>
          <a:bodyPr lIns="0" tIns="0" rIns="0" bIns="0" rtlCol="0" anchor="t">
            <a:spAutoFit/>
          </a:bodyPr>
          <a:lstStyle/>
          <a:p>
            <a:pPr marL="492057" lvl="1" indent="-246028" algn="l">
              <a:lnSpc>
                <a:spcPts val="2734"/>
              </a:lnSpc>
              <a:buFont typeface="Arial"/>
              <a:buChar char="•"/>
            </a:pPr>
            <a:r>
              <a:rPr lang="en-US" sz="2279">
                <a:solidFill>
                  <a:srgbClr val="333333"/>
                </a:solidFill>
                <a:latin typeface="Lexend Deca"/>
                <a:ea typeface="Lexend Deca"/>
                <a:cs typeface="Lexend Deca"/>
                <a:sym typeface="Lexend Deca"/>
              </a:rPr>
              <a:t>AR Feature:</a:t>
            </a:r>
          </a:p>
        </p:txBody>
      </p:sp>
      <p:sp>
        <p:nvSpPr>
          <p:cNvPr id="8" name="TextBox 8"/>
          <p:cNvSpPr txBox="1"/>
          <p:nvPr/>
        </p:nvSpPr>
        <p:spPr>
          <a:xfrm>
            <a:off x="1186036" y="4765715"/>
            <a:ext cx="3206919" cy="356859"/>
          </a:xfrm>
          <a:prstGeom prst="rect">
            <a:avLst/>
          </a:prstGeom>
        </p:spPr>
        <p:txBody>
          <a:bodyPr lIns="0" tIns="0" rIns="0" bIns="0" rtlCol="0" anchor="t">
            <a:spAutoFit/>
          </a:bodyPr>
          <a:lstStyle/>
          <a:p>
            <a:pPr marL="492057" lvl="1" indent="-246028" algn="l">
              <a:lnSpc>
                <a:spcPts val="2734"/>
              </a:lnSpc>
              <a:buFont typeface="Arial"/>
              <a:buChar char="•"/>
            </a:pPr>
            <a:r>
              <a:rPr lang="en-US" sz="2279">
                <a:solidFill>
                  <a:srgbClr val="333333"/>
                </a:solidFill>
                <a:latin typeface="Lexend Deca"/>
                <a:ea typeface="Lexend Deca"/>
                <a:cs typeface="Lexend Deca"/>
                <a:sym typeface="Lexend Deca"/>
              </a:rPr>
              <a:t>Push Notifications:</a:t>
            </a:r>
          </a:p>
        </p:txBody>
      </p:sp>
      <p:sp>
        <p:nvSpPr>
          <p:cNvPr id="9" name="TextBox 9"/>
          <p:cNvSpPr txBox="1"/>
          <p:nvPr/>
        </p:nvSpPr>
        <p:spPr>
          <a:xfrm>
            <a:off x="1442870" y="2147043"/>
            <a:ext cx="5048942" cy="689721"/>
          </a:xfrm>
          <a:prstGeom prst="rect">
            <a:avLst/>
          </a:prstGeom>
        </p:spPr>
        <p:txBody>
          <a:bodyPr lIns="0" tIns="0" rIns="0" bIns="0" rtlCol="0" anchor="t">
            <a:spAutoFit/>
          </a:bodyPr>
          <a:lstStyle/>
          <a:p>
            <a:pPr algn="l">
              <a:lnSpc>
                <a:spcPts val="2734"/>
              </a:lnSpc>
            </a:pPr>
            <a:r>
              <a:rPr lang="en-US" sz="2279">
                <a:solidFill>
                  <a:srgbClr val="333333"/>
                </a:solidFill>
                <a:latin typeface="Lexend Deca"/>
                <a:ea typeface="Lexend Deca"/>
                <a:cs typeface="Lexend Deca"/>
                <a:sym typeface="Lexend Deca"/>
              </a:rPr>
              <a:t>Display past purchases in the user's profile</a:t>
            </a:r>
          </a:p>
        </p:txBody>
      </p:sp>
      <p:sp>
        <p:nvSpPr>
          <p:cNvPr id="10" name="TextBox 10"/>
          <p:cNvSpPr txBox="1"/>
          <p:nvPr/>
        </p:nvSpPr>
        <p:spPr>
          <a:xfrm>
            <a:off x="1442870" y="3513310"/>
            <a:ext cx="5048942" cy="689721"/>
          </a:xfrm>
          <a:prstGeom prst="rect">
            <a:avLst/>
          </a:prstGeom>
        </p:spPr>
        <p:txBody>
          <a:bodyPr lIns="0" tIns="0" rIns="0" bIns="0" rtlCol="0" anchor="t">
            <a:spAutoFit/>
          </a:bodyPr>
          <a:lstStyle/>
          <a:p>
            <a:pPr algn="l">
              <a:lnSpc>
                <a:spcPts val="2734"/>
              </a:lnSpc>
            </a:pPr>
            <a:r>
              <a:rPr lang="en-US" sz="2279">
                <a:solidFill>
                  <a:srgbClr val="333333"/>
                </a:solidFill>
                <a:latin typeface="Lexend Deca"/>
                <a:ea typeface="Lexend Deca"/>
                <a:cs typeface="Lexend Deca"/>
                <a:sym typeface="Lexend Deca"/>
              </a:rPr>
              <a:t>Let users visualize furniture in their room using augmented reality.</a:t>
            </a:r>
          </a:p>
        </p:txBody>
      </p:sp>
      <p:sp>
        <p:nvSpPr>
          <p:cNvPr id="11" name="TextBox 11"/>
          <p:cNvSpPr txBox="1"/>
          <p:nvPr/>
        </p:nvSpPr>
        <p:spPr>
          <a:xfrm>
            <a:off x="1442870" y="5178729"/>
            <a:ext cx="5048942" cy="689721"/>
          </a:xfrm>
          <a:prstGeom prst="rect">
            <a:avLst/>
          </a:prstGeom>
        </p:spPr>
        <p:txBody>
          <a:bodyPr lIns="0" tIns="0" rIns="0" bIns="0" rtlCol="0" anchor="t">
            <a:spAutoFit/>
          </a:bodyPr>
          <a:lstStyle/>
          <a:p>
            <a:pPr algn="l">
              <a:lnSpc>
                <a:spcPts val="2734"/>
              </a:lnSpc>
            </a:pPr>
            <a:r>
              <a:rPr lang="en-US" sz="2279">
                <a:solidFill>
                  <a:srgbClr val="333333"/>
                </a:solidFill>
                <a:latin typeface="Lexend Deca"/>
                <a:ea typeface="Lexend Deca"/>
                <a:cs typeface="Lexend Deca"/>
                <a:sym typeface="Lexend Deca"/>
              </a:rPr>
              <a:t>Notify users of sales, offers, or cart reminders</a:t>
            </a:r>
          </a:p>
        </p:txBody>
      </p:sp>
      <p:sp>
        <p:nvSpPr>
          <p:cNvPr id="12" name="TextBox 12"/>
          <p:cNvSpPr txBox="1"/>
          <p:nvPr/>
        </p:nvSpPr>
        <p:spPr>
          <a:xfrm>
            <a:off x="1186036" y="6387163"/>
            <a:ext cx="3390372" cy="356859"/>
          </a:xfrm>
          <a:prstGeom prst="rect">
            <a:avLst/>
          </a:prstGeom>
        </p:spPr>
        <p:txBody>
          <a:bodyPr lIns="0" tIns="0" rIns="0" bIns="0" rtlCol="0" anchor="t">
            <a:spAutoFit/>
          </a:bodyPr>
          <a:lstStyle/>
          <a:p>
            <a:pPr marL="492057" lvl="1" indent="-246028" algn="l">
              <a:lnSpc>
                <a:spcPts val="2734"/>
              </a:lnSpc>
              <a:buFont typeface="Arial"/>
              <a:buChar char="•"/>
            </a:pPr>
            <a:r>
              <a:rPr lang="en-US" sz="2279">
                <a:solidFill>
                  <a:srgbClr val="333333"/>
                </a:solidFill>
                <a:latin typeface="Lexend Deca"/>
                <a:ea typeface="Lexend Deca"/>
                <a:cs typeface="Lexend Deca"/>
                <a:sym typeface="Lexend Deca"/>
              </a:rPr>
              <a:t>Expand Categories:</a:t>
            </a:r>
          </a:p>
        </p:txBody>
      </p:sp>
      <p:sp>
        <p:nvSpPr>
          <p:cNvPr id="13" name="TextBox 13"/>
          <p:cNvSpPr txBox="1"/>
          <p:nvPr/>
        </p:nvSpPr>
        <p:spPr>
          <a:xfrm>
            <a:off x="1442870" y="6752587"/>
            <a:ext cx="6369805" cy="1029819"/>
          </a:xfrm>
          <a:prstGeom prst="rect">
            <a:avLst/>
          </a:prstGeom>
        </p:spPr>
        <p:txBody>
          <a:bodyPr lIns="0" tIns="0" rIns="0" bIns="0" rtlCol="0" anchor="t">
            <a:spAutoFit/>
          </a:bodyPr>
          <a:lstStyle/>
          <a:p>
            <a:pPr algn="l">
              <a:lnSpc>
                <a:spcPts val="2734"/>
              </a:lnSpc>
            </a:pPr>
            <a:r>
              <a:rPr lang="en-US" sz="2279">
                <a:solidFill>
                  <a:srgbClr val="333333"/>
                </a:solidFill>
                <a:latin typeface="Lexend Deca"/>
                <a:ea typeface="Lexend Deca"/>
                <a:cs typeface="Lexend Deca"/>
                <a:sym typeface="Lexend Deca"/>
              </a:rPr>
              <a:t>add more categories like Sofas, Beds, Lighting, and Rugs to offer a wider variety of home furniture and decor options.</a:t>
            </a:r>
          </a:p>
        </p:txBody>
      </p:sp>
      <p:sp>
        <p:nvSpPr>
          <p:cNvPr id="14" name="TextBox 14"/>
          <p:cNvSpPr txBox="1"/>
          <p:nvPr/>
        </p:nvSpPr>
        <p:spPr>
          <a:xfrm>
            <a:off x="1186036" y="8210300"/>
            <a:ext cx="4847952" cy="356859"/>
          </a:xfrm>
          <a:prstGeom prst="rect">
            <a:avLst/>
          </a:prstGeom>
        </p:spPr>
        <p:txBody>
          <a:bodyPr lIns="0" tIns="0" rIns="0" bIns="0" rtlCol="0" anchor="t">
            <a:spAutoFit/>
          </a:bodyPr>
          <a:lstStyle/>
          <a:p>
            <a:pPr marL="492057" lvl="1" indent="-246028" algn="l">
              <a:lnSpc>
                <a:spcPts val="2734"/>
              </a:lnSpc>
              <a:buFont typeface="Arial"/>
              <a:buChar char="•"/>
            </a:pPr>
            <a:r>
              <a:rPr lang="en-US" sz="2279">
                <a:solidFill>
                  <a:srgbClr val="333333"/>
                </a:solidFill>
                <a:latin typeface="Lexend Deca"/>
                <a:ea typeface="Lexend Deca"/>
                <a:cs typeface="Lexend Deca"/>
                <a:sym typeface="Lexend Deca"/>
              </a:rPr>
              <a:t>Enhancing Customer Reviews:</a:t>
            </a:r>
          </a:p>
        </p:txBody>
      </p:sp>
      <p:sp>
        <p:nvSpPr>
          <p:cNvPr id="15" name="TextBox 15"/>
          <p:cNvSpPr txBox="1"/>
          <p:nvPr/>
        </p:nvSpPr>
        <p:spPr>
          <a:xfrm>
            <a:off x="1442870" y="8575724"/>
            <a:ext cx="7955316" cy="1029819"/>
          </a:xfrm>
          <a:prstGeom prst="rect">
            <a:avLst/>
          </a:prstGeom>
        </p:spPr>
        <p:txBody>
          <a:bodyPr lIns="0" tIns="0" rIns="0" bIns="0" rtlCol="0" anchor="t">
            <a:spAutoFit/>
          </a:bodyPr>
          <a:lstStyle/>
          <a:p>
            <a:pPr algn="l">
              <a:lnSpc>
                <a:spcPts val="2734"/>
              </a:lnSpc>
            </a:pPr>
            <a:r>
              <a:rPr lang="en-US" sz="2279">
                <a:solidFill>
                  <a:srgbClr val="333333"/>
                </a:solidFill>
                <a:latin typeface="Lexend Deca"/>
                <a:ea typeface="Lexend Deca"/>
                <a:cs typeface="Lexend Deca"/>
                <a:sym typeface="Lexend Deca"/>
              </a:rPr>
              <a:t>add star rating system,  we’ll feature top reviews and offer incentives for feedback to boost trust and engagement.</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677544" y="3971547"/>
            <a:ext cx="8871504" cy="3362325"/>
          </a:xfrm>
          <a:prstGeom prst="rect">
            <a:avLst/>
          </a:prstGeom>
        </p:spPr>
        <p:txBody>
          <a:bodyPr lIns="0" tIns="0" rIns="0" bIns="0" rtlCol="0" anchor="t">
            <a:spAutoFit/>
          </a:bodyPr>
          <a:lstStyle/>
          <a:p>
            <a:pPr algn="l">
              <a:lnSpc>
                <a:spcPts val="3359"/>
              </a:lnSpc>
            </a:pPr>
            <a:r>
              <a:rPr lang="en-US" sz="2799">
                <a:solidFill>
                  <a:srgbClr val="333333"/>
                </a:solidFill>
                <a:latin typeface="Lexend Deca"/>
                <a:ea typeface="Lexend Deca"/>
                <a:cs typeface="Lexend Deca"/>
                <a:sym typeface="Lexend Deca"/>
              </a:rPr>
              <a:t>Our Furniture App offers a smooth shopping experience with key features such as Firebase-based sign-up/login, categorized product browsing (Decoration, Chairs, Tables), detailed product pages, and a powerful search function. Users can easily add items to their cart or favorites, adjust quantities, and complete purchases seamlessly—all from their mobile device.</a:t>
            </a:r>
          </a:p>
        </p:txBody>
      </p:sp>
      <p:grpSp>
        <p:nvGrpSpPr>
          <p:cNvPr id="3" name="Group 3"/>
          <p:cNvGrpSpPr/>
          <p:nvPr/>
        </p:nvGrpSpPr>
        <p:grpSpPr>
          <a:xfrm>
            <a:off x="12015282" y="341359"/>
            <a:ext cx="5984133" cy="9604282"/>
            <a:chOff x="0" y="0"/>
            <a:chExt cx="795805" cy="1277233"/>
          </a:xfrm>
        </p:grpSpPr>
        <p:sp>
          <p:nvSpPr>
            <p:cNvPr id="4" name="Freeform 4"/>
            <p:cNvSpPr/>
            <p:nvPr/>
          </p:nvSpPr>
          <p:spPr>
            <a:xfrm>
              <a:off x="0" y="0"/>
              <a:ext cx="795805" cy="1277233"/>
            </a:xfrm>
            <a:custGeom>
              <a:avLst/>
              <a:gdLst/>
              <a:ahLst/>
              <a:cxnLst/>
              <a:rect l="l" t="t" r="r" b="b"/>
              <a:pathLst>
                <a:path w="795805" h="1277233">
                  <a:moveTo>
                    <a:pt x="0" y="0"/>
                  </a:moveTo>
                  <a:lnTo>
                    <a:pt x="795805" y="0"/>
                  </a:lnTo>
                  <a:lnTo>
                    <a:pt x="795805" y="1277233"/>
                  </a:lnTo>
                  <a:lnTo>
                    <a:pt x="0" y="1277233"/>
                  </a:lnTo>
                  <a:close/>
                </a:path>
              </a:pathLst>
            </a:custGeom>
            <a:blipFill>
              <a:blip r:embed="rId2"/>
              <a:stretch>
                <a:fillRect l="-148444" r="-57991"/>
              </a:stretch>
            </a:blipFill>
          </p:spPr>
        </p:sp>
      </p:grpSp>
      <p:grpSp>
        <p:nvGrpSpPr>
          <p:cNvPr id="5" name="Group 5"/>
          <p:cNvGrpSpPr/>
          <p:nvPr/>
        </p:nvGrpSpPr>
        <p:grpSpPr>
          <a:xfrm>
            <a:off x="-877281" y="0"/>
            <a:ext cx="3088591" cy="10287000"/>
            <a:chOff x="0" y="0"/>
            <a:chExt cx="813456" cy="2709333"/>
          </a:xfrm>
        </p:grpSpPr>
        <p:sp>
          <p:nvSpPr>
            <p:cNvPr id="6" name="Freeform 6"/>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7" name="TextBox 7"/>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8" name="Freeform 8"/>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2677544" y="2494361"/>
            <a:ext cx="7939036"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Introduction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p:nvPr/>
        </p:nvGrpSpPr>
        <p:grpSpPr>
          <a:xfrm>
            <a:off x="5151332" y="341359"/>
            <a:ext cx="7985336" cy="9604282"/>
            <a:chOff x="0" y="0"/>
            <a:chExt cx="1061936" cy="1277233"/>
          </a:xfrm>
        </p:grpSpPr>
        <p:sp>
          <p:nvSpPr>
            <p:cNvPr id="3" name="Freeform 3"/>
            <p:cNvSpPr/>
            <p:nvPr/>
          </p:nvSpPr>
          <p:spPr>
            <a:xfrm>
              <a:off x="0" y="0"/>
              <a:ext cx="1061936" cy="1277233"/>
            </a:xfrm>
            <a:custGeom>
              <a:avLst/>
              <a:gdLst/>
              <a:ahLst/>
              <a:cxnLst/>
              <a:rect l="l" t="t" r="r" b="b"/>
              <a:pathLst>
                <a:path w="1061936" h="1277233">
                  <a:moveTo>
                    <a:pt x="0" y="0"/>
                  </a:moveTo>
                  <a:lnTo>
                    <a:pt x="1061936" y="0"/>
                  </a:lnTo>
                  <a:lnTo>
                    <a:pt x="1061936" y="1277233"/>
                  </a:lnTo>
                  <a:lnTo>
                    <a:pt x="0" y="1277233"/>
                  </a:lnTo>
                  <a:close/>
                </a:path>
              </a:pathLst>
            </a:custGeom>
            <a:blipFill>
              <a:blip r:embed="rId2"/>
              <a:stretch>
                <a:fillRect l="-39825" t="-27561" r="-98281" b="-4336"/>
              </a:stretch>
            </a:blipFill>
          </p:spPr>
        </p:sp>
      </p:grpSp>
      <p:sp>
        <p:nvSpPr>
          <p:cNvPr id="4" name="TextBox 4"/>
          <p:cNvSpPr txBox="1"/>
          <p:nvPr/>
        </p:nvSpPr>
        <p:spPr>
          <a:xfrm>
            <a:off x="1028700" y="1597512"/>
            <a:ext cx="6629033" cy="3545988"/>
          </a:xfrm>
          <a:prstGeom prst="rect">
            <a:avLst/>
          </a:prstGeom>
        </p:spPr>
        <p:txBody>
          <a:bodyPr lIns="0" tIns="0" rIns="0" bIns="0" rtlCol="0" anchor="t">
            <a:spAutoFit/>
          </a:bodyPr>
          <a:lstStyle/>
          <a:p>
            <a:pPr algn="l">
              <a:lnSpc>
                <a:spcPts val="13605"/>
              </a:lnSpc>
            </a:pPr>
            <a:r>
              <a:rPr lang="en-US" sz="13605" b="1">
                <a:solidFill>
                  <a:srgbClr val="545454"/>
                </a:solidFill>
                <a:latin typeface="Lemonada Bold"/>
                <a:ea typeface="Lemonada Bold"/>
                <a:cs typeface="Lemonada Bold"/>
                <a:sym typeface="Lemonada Bold"/>
              </a:rPr>
              <a:t>Thank you,</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3096746" y="5705475"/>
            <a:ext cx="5465825"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Mariam Mohamed</a:t>
            </a:r>
          </a:p>
        </p:txBody>
      </p:sp>
      <p:sp>
        <p:nvSpPr>
          <p:cNvPr id="3" name="TextBox 3"/>
          <p:cNvSpPr txBox="1"/>
          <p:nvPr/>
        </p:nvSpPr>
        <p:spPr>
          <a:xfrm>
            <a:off x="3096746" y="6705600"/>
            <a:ext cx="6162474"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Mayada Mohammed </a:t>
            </a:r>
          </a:p>
        </p:txBody>
      </p:sp>
      <p:grpSp>
        <p:nvGrpSpPr>
          <p:cNvPr id="4" name="Group 4"/>
          <p:cNvGrpSpPr/>
          <p:nvPr/>
        </p:nvGrpSpPr>
        <p:grpSpPr>
          <a:xfrm>
            <a:off x="-732392"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6" name="TextBox 6"/>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7" name="Freeform 7"/>
          <p:cNvSpPr/>
          <p:nvPr/>
        </p:nvSpPr>
        <p:spPr>
          <a:xfrm>
            <a:off x="-4353763" y="7148512"/>
            <a:ext cx="7450509" cy="7450509"/>
          </a:xfrm>
          <a:custGeom>
            <a:avLst/>
            <a:gdLst/>
            <a:ahLst/>
            <a:cxnLst/>
            <a:rect l="l" t="t" r="r" b="b"/>
            <a:pathLst>
              <a:path w="7450509" h="7450509">
                <a:moveTo>
                  <a:pt x="0" y="0"/>
                </a:moveTo>
                <a:lnTo>
                  <a:pt x="7450509" y="0"/>
                </a:lnTo>
                <a:lnTo>
                  <a:pt x="7450509" y="7450510"/>
                </a:lnTo>
                <a:lnTo>
                  <a:pt x="0" y="74505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1776329"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4"/>
            <a:stretch>
              <a:fillRect/>
            </a:stretch>
          </a:blipFill>
        </p:spPr>
      </p:sp>
      <p:sp>
        <p:nvSpPr>
          <p:cNvPr id="10" name="TextBox 10"/>
          <p:cNvSpPr txBox="1"/>
          <p:nvPr/>
        </p:nvSpPr>
        <p:spPr>
          <a:xfrm>
            <a:off x="2958574" y="921623"/>
            <a:ext cx="7939036"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TEAM</a:t>
            </a:r>
          </a:p>
        </p:txBody>
      </p:sp>
      <p:sp>
        <p:nvSpPr>
          <p:cNvPr id="11" name="TextBox 11"/>
          <p:cNvSpPr txBox="1"/>
          <p:nvPr/>
        </p:nvSpPr>
        <p:spPr>
          <a:xfrm>
            <a:off x="3096746" y="2702798"/>
            <a:ext cx="4039285"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Nada Kenawy</a:t>
            </a:r>
          </a:p>
        </p:txBody>
      </p:sp>
      <p:sp>
        <p:nvSpPr>
          <p:cNvPr id="12" name="TextBox 12"/>
          <p:cNvSpPr txBox="1"/>
          <p:nvPr/>
        </p:nvSpPr>
        <p:spPr>
          <a:xfrm>
            <a:off x="3096746" y="3705225"/>
            <a:ext cx="4039285"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Rahma sherif</a:t>
            </a:r>
          </a:p>
        </p:txBody>
      </p:sp>
      <p:sp>
        <p:nvSpPr>
          <p:cNvPr id="13" name="TextBox 13"/>
          <p:cNvSpPr txBox="1"/>
          <p:nvPr/>
        </p:nvSpPr>
        <p:spPr>
          <a:xfrm>
            <a:off x="3096746" y="4705350"/>
            <a:ext cx="3291134"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Nada Amr </a:t>
            </a:r>
          </a:p>
        </p:txBody>
      </p:sp>
      <p:sp>
        <p:nvSpPr>
          <p:cNvPr id="14" name="TextBox 14"/>
          <p:cNvSpPr txBox="1"/>
          <p:nvPr/>
        </p:nvSpPr>
        <p:spPr>
          <a:xfrm>
            <a:off x="3096746" y="7705725"/>
            <a:ext cx="6162474"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Hedaia Hesham</a:t>
            </a:r>
          </a:p>
        </p:txBody>
      </p:sp>
      <p:sp>
        <p:nvSpPr>
          <p:cNvPr id="15" name="TextBox 15"/>
          <p:cNvSpPr txBox="1"/>
          <p:nvPr/>
        </p:nvSpPr>
        <p:spPr>
          <a:xfrm>
            <a:off x="2958574" y="8705850"/>
            <a:ext cx="3450550" cy="590550"/>
          </a:xfrm>
          <a:prstGeom prst="rect">
            <a:avLst/>
          </a:prstGeom>
        </p:spPr>
        <p:txBody>
          <a:bodyPr lIns="0" tIns="0" rIns="0" bIns="0" rtlCol="0" anchor="t">
            <a:spAutoFit/>
          </a:bodyPr>
          <a:lstStyle/>
          <a:p>
            <a:pPr algn="ctr">
              <a:lnSpc>
                <a:spcPts val="4799"/>
              </a:lnSpc>
              <a:spcBef>
                <a:spcPct val="0"/>
              </a:spcBef>
            </a:pPr>
            <a:r>
              <a:rPr lang="en-US" sz="3999" b="1">
                <a:solidFill>
                  <a:srgbClr val="545454"/>
                </a:solidFill>
                <a:latin typeface="Lemonada Bold"/>
                <a:ea typeface="Lemonada Bold"/>
                <a:cs typeface="Lemonada Bold"/>
                <a:sym typeface="Lemonada Bold"/>
              </a:rPr>
              <a:t>Supervisor:</a:t>
            </a:r>
          </a:p>
        </p:txBody>
      </p:sp>
      <p:sp>
        <p:nvSpPr>
          <p:cNvPr id="16" name="TextBox 16"/>
          <p:cNvSpPr txBox="1"/>
          <p:nvPr/>
        </p:nvSpPr>
        <p:spPr>
          <a:xfrm>
            <a:off x="6673182" y="8705850"/>
            <a:ext cx="2586038" cy="590550"/>
          </a:xfrm>
          <a:prstGeom prst="rect">
            <a:avLst/>
          </a:prstGeom>
        </p:spPr>
        <p:txBody>
          <a:bodyPr lIns="0" tIns="0" rIns="0" bIns="0" rtlCol="0" anchor="t">
            <a:spAutoFit/>
          </a:bodyPr>
          <a:lstStyle/>
          <a:p>
            <a:pPr algn="ctr">
              <a:lnSpc>
                <a:spcPts val="4799"/>
              </a:lnSpc>
              <a:spcBef>
                <a:spcPct val="0"/>
              </a:spcBef>
            </a:pPr>
            <a:r>
              <a:rPr lang="en-US" sz="3999">
                <a:solidFill>
                  <a:srgbClr val="545454"/>
                </a:solidFill>
                <a:latin typeface="Lemonada"/>
                <a:ea typeface="Lemonada"/>
                <a:cs typeface="Lemonada"/>
                <a:sym typeface="Lemonada"/>
              </a:rPr>
              <a:t>Amr Adel</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a:off x="-5239199" y="7247564"/>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220561" y="7305675"/>
            <a:ext cx="8494443" cy="1952625"/>
          </a:xfrm>
          <a:prstGeom prst="rect">
            <a:avLst/>
          </a:prstGeom>
        </p:spPr>
        <p:txBody>
          <a:bodyPr lIns="0" tIns="0" rIns="0" bIns="0" rtlCol="0" anchor="t">
            <a:spAutoFit/>
          </a:bodyPr>
          <a:lstStyle/>
          <a:p>
            <a:pPr algn="l">
              <a:lnSpc>
                <a:spcPts val="3120"/>
              </a:lnSpc>
            </a:pPr>
            <a:r>
              <a:rPr lang="en-US" sz="2600">
                <a:solidFill>
                  <a:srgbClr val="333333"/>
                </a:solidFill>
                <a:latin typeface="Lexend Deca"/>
                <a:ea typeface="Lexend Deca"/>
                <a:cs typeface="Lexend Deca"/>
                <a:sym typeface="Lexend Deca"/>
              </a:rPr>
              <a:t>Our E-Commerce Furniture App allows users to explore a wide range of products with detailed information, all from the comfort of their homes. It saves time, effort, and ensures a hassle-free shopping experience.</a:t>
            </a:r>
          </a:p>
        </p:txBody>
      </p:sp>
      <p:grpSp>
        <p:nvGrpSpPr>
          <p:cNvPr id="7" name="Group 7"/>
          <p:cNvGrpSpPr/>
          <p:nvPr/>
        </p:nvGrpSpPr>
        <p:grpSpPr>
          <a:xfrm>
            <a:off x="15715004" y="0"/>
            <a:ext cx="3088591" cy="10287000"/>
            <a:chOff x="0" y="0"/>
            <a:chExt cx="813456" cy="2709333"/>
          </a:xfrm>
        </p:grpSpPr>
        <p:sp>
          <p:nvSpPr>
            <p:cNvPr id="8" name="Freeform 8"/>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9" name="TextBox 9"/>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10" name="Freeform 10"/>
          <p:cNvSpPr/>
          <p:nvPr/>
        </p:nvSpPr>
        <p:spPr>
          <a:xfrm>
            <a:off x="13212133" y="605600"/>
            <a:ext cx="5075867" cy="2696555"/>
          </a:xfrm>
          <a:custGeom>
            <a:avLst/>
            <a:gdLst/>
            <a:ahLst/>
            <a:cxnLst/>
            <a:rect l="l" t="t" r="r" b="b"/>
            <a:pathLst>
              <a:path w="5075867" h="2696555">
                <a:moveTo>
                  <a:pt x="0" y="0"/>
                </a:moveTo>
                <a:lnTo>
                  <a:pt x="5075867" y="0"/>
                </a:lnTo>
                <a:lnTo>
                  <a:pt x="5075867" y="2696554"/>
                </a:lnTo>
                <a:lnTo>
                  <a:pt x="0" y="2696554"/>
                </a:lnTo>
                <a:lnTo>
                  <a:pt x="0" y="0"/>
                </a:lnTo>
                <a:close/>
              </a:path>
            </a:pathLst>
          </a:custGeom>
          <a:blipFill>
            <a:blip r:embed="rId4"/>
            <a:stretch>
              <a:fillRect/>
            </a:stretch>
          </a:blipFill>
        </p:spPr>
      </p:sp>
      <p:sp>
        <p:nvSpPr>
          <p:cNvPr id="11" name="TextBox 11"/>
          <p:cNvSpPr txBox="1"/>
          <p:nvPr/>
        </p:nvSpPr>
        <p:spPr>
          <a:xfrm>
            <a:off x="2515926" y="2553680"/>
            <a:ext cx="8494443" cy="2343150"/>
          </a:xfrm>
          <a:prstGeom prst="rect">
            <a:avLst/>
          </a:prstGeom>
        </p:spPr>
        <p:txBody>
          <a:bodyPr lIns="0" tIns="0" rIns="0" bIns="0" rtlCol="0" anchor="t">
            <a:spAutoFit/>
          </a:bodyPr>
          <a:lstStyle/>
          <a:p>
            <a:pPr algn="l">
              <a:lnSpc>
                <a:spcPts val="3120"/>
              </a:lnSpc>
            </a:pPr>
            <a:r>
              <a:rPr lang="en-US" sz="2600">
                <a:solidFill>
                  <a:srgbClr val="333333"/>
                </a:solidFill>
                <a:latin typeface="Lexend Deca"/>
                <a:ea typeface="Lexend Deca"/>
                <a:cs typeface="Lexend Deca"/>
                <a:sym typeface="Lexend Deca"/>
              </a:rPr>
              <a:t>finding the right furniture that matches personal taste can be a long, exhausting process. Consumers often spend time and effort traveling to multiple stores, like in Egypt where many travel to cities like Damietta. Even after visiting many shops, they may not find what they’re looking for.</a:t>
            </a:r>
          </a:p>
        </p:txBody>
      </p:sp>
      <p:sp>
        <p:nvSpPr>
          <p:cNvPr id="12" name="TextBox 12"/>
          <p:cNvSpPr txBox="1"/>
          <p:nvPr/>
        </p:nvSpPr>
        <p:spPr>
          <a:xfrm>
            <a:off x="2515926" y="982055"/>
            <a:ext cx="7939036"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problem</a:t>
            </a:r>
          </a:p>
        </p:txBody>
      </p:sp>
      <p:sp>
        <p:nvSpPr>
          <p:cNvPr id="13" name="TextBox 13"/>
          <p:cNvSpPr txBox="1"/>
          <p:nvPr/>
        </p:nvSpPr>
        <p:spPr>
          <a:xfrm>
            <a:off x="7220561" y="5738586"/>
            <a:ext cx="7939036"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Solution</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674576" y="1453266"/>
            <a:ext cx="7939036" cy="1219200"/>
          </a:xfrm>
          <a:prstGeom prst="rect">
            <a:avLst/>
          </a:prstGeom>
        </p:spPr>
        <p:txBody>
          <a:bodyPr lIns="0" tIns="0" rIns="0" bIns="0" rtlCol="0" anchor="t">
            <a:spAutoFit/>
          </a:bodyPr>
          <a:lstStyle/>
          <a:p>
            <a:pPr algn="l">
              <a:lnSpc>
                <a:spcPts val="9600"/>
              </a:lnSpc>
            </a:pPr>
            <a:r>
              <a:rPr lang="en-US" sz="8000">
                <a:solidFill>
                  <a:srgbClr val="545454"/>
                </a:solidFill>
                <a:latin typeface="Lemonada"/>
                <a:ea typeface="Lemonada"/>
                <a:cs typeface="Lemonada"/>
                <a:sym typeface="Lemonada"/>
              </a:rPr>
              <a:t>WHY..!?</a:t>
            </a:r>
          </a:p>
        </p:txBody>
      </p:sp>
      <p:sp>
        <p:nvSpPr>
          <p:cNvPr id="3" name="TextBox 3"/>
          <p:cNvSpPr txBox="1"/>
          <p:nvPr/>
        </p:nvSpPr>
        <p:spPr>
          <a:xfrm>
            <a:off x="2674576" y="3914775"/>
            <a:ext cx="7939036" cy="1952625"/>
          </a:xfrm>
          <a:prstGeom prst="rect">
            <a:avLst/>
          </a:prstGeom>
        </p:spPr>
        <p:txBody>
          <a:bodyPr lIns="0" tIns="0" rIns="0" bIns="0" rtlCol="0" anchor="t">
            <a:spAutoFit/>
          </a:bodyPr>
          <a:lstStyle/>
          <a:p>
            <a:pPr algn="l">
              <a:lnSpc>
                <a:spcPts val="3120"/>
              </a:lnSpc>
            </a:pPr>
            <a:r>
              <a:rPr lang="en-US" sz="2600">
                <a:solidFill>
                  <a:srgbClr val="333333"/>
                </a:solidFill>
                <a:latin typeface="Lexend Deca"/>
                <a:ea typeface="Lexend Deca"/>
                <a:cs typeface="Lexend Deca"/>
                <a:sym typeface="Lexend Deca"/>
              </a:rPr>
              <a:t>To become a leading furniture shopping platform, providing easy access to high-quality products through a seamless mobile experience, and revolutionizing how people shop for furniture in the e-commerce era.</a:t>
            </a:r>
          </a:p>
        </p:txBody>
      </p:sp>
      <p:sp>
        <p:nvSpPr>
          <p:cNvPr id="4" name="TextBox 4"/>
          <p:cNvSpPr txBox="1"/>
          <p:nvPr/>
        </p:nvSpPr>
        <p:spPr>
          <a:xfrm>
            <a:off x="2674576" y="3214617"/>
            <a:ext cx="1832240"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Vision </a:t>
            </a:r>
          </a:p>
        </p:txBody>
      </p:sp>
      <p:sp>
        <p:nvSpPr>
          <p:cNvPr id="5" name="TextBox 5"/>
          <p:cNvSpPr txBox="1"/>
          <p:nvPr/>
        </p:nvSpPr>
        <p:spPr>
          <a:xfrm>
            <a:off x="2674576" y="7305675"/>
            <a:ext cx="7939036" cy="1952625"/>
          </a:xfrm>
          <a:prstGeom prst="rect">
            <a:avLst/>
          </a:prstGeom>
        </p:spPr>
        <p:txBody>
          <a:bodyPr lIns="0" tIns="0" rIns="0" bIns="0" rtlCol="0" anchor="t">
            <a:spAutoFit/>
          </a:bodyPr>
          <a:lstStyle/>
          <a:p>
            <a:pPr algn="l">
              <a:lnSpc>
                <a:spcPts val="3120"/>
              </a:lnSpc>
            </a:pPr>
            <a:r>
              <a:rPr lang="en-US" sz="2600">
                <a:solidFill>
                  <a:srgbClr val="333333"/>
                </a:solidFill>
                <a:latin typeface="Lexend Deca"/>
                <a:ea typeface="Lexend Deca"/>
                <a:cs typeface="Lexend Deca"/>
                <a:sym typeface="Lexend Deca"/>
              </a:rPr>
              <a:t>To deliver a modern, efficient, and user-friendly e-commerce solution for furniture shopping, meeting the demand for convenient purchases with categorized products, detailed information, and a smooth checkout process.</a:t>
            </a:r>
          </a:p>
        </p:txBody>
      </p:sp>
      <p:sp>
        <p:nvSpPr>
          <p:cNvPr id="6" name="TextBox 6"/>
          <p:cNvSpPr txBox="1"/>
          <p:nvPr/>
        </p:nvSpPr>
        <p:spPr>
          <a:xfrm>
            <a:off x="2674576" y="6600825"/>
            <a:ext cx="2637114" cy="590550"/>
          </a:xfrm>
          <a:prstGeom prst="rect">
            <a:avLst/>
          </a:prstGeom>
        </p:spPr>
        <p:txBody>
          <a:bodyPr lIns="0" tIns="0" rIns="0" bIns="0" rtlCol="0" anchor="t">
            <a:spAutoFit/>
          </a:bodyPr>
          <a:lstStyle/>
          <a:p>
            <a:pPr algn="l">
              <a:lnSpc>
                <a:spcPts val="4799"/>
              </a:lnSpc>
            </a:pPr>
            <a:r>
              <a:rPr lang="en-US" sz="3999">
                <a:solidFill>
                  <a:srgbClr val="545454"/>
                </a:solidFill>
                <a:latin typeface="Lemonada"/>
                <a:ea typeface="Lemonada"/>
                <a:cs typeface="Lemonada"/>
                <a:sym typeface="Lemonada"/>
              </a:rPr>
              <a:t>Mission</a:t>
            </a:r>
          </a:p>
        </p:txBody>
      </p:sp>
      <p:grpSp>
        <p:nvGrpSpPr>
          <p:cNvPr id="7" name="Group 7"/>
          <p:cNvGrpSpPr/>
          <p:nvPr/>
        </p:nvGrpSpPr>
        <p:grpSpPr>
          <a:xfrm>
            <a:off x="12015282" y="341359"/>
            <a:ext cx="5984133" cy="9604282"/>
            <a:chOff x="0" y="0"/>
            <a:chExt cx="795805" cy="1277233"/>
          </a:xfrm>
        </p:grpSpPr>
        <p:sp>
          <p:nvSpPr>
            <p:cNvPr id="8" name="Freeform 8"/>
            <p:cNvSpPr/>
            <p:nvPr/>
          </p:nvSpPr>
          <p:spPr>
            <a:xfrm>
              <a:off x="0" y="0"/>
              <a:ext cx="795805" cy="1277233"/>
            </a:xfrm>
            <a:custGeom>
              <a:avLst/>
              <a:gdLst/>
              <a:ahLst/>
              <a:cxnLst/>
              <a:rect l="l" t="t" r="r" b="b"/>
              <a:pathLst>
                <a:path w="795805" h="1277233">
                  <a:moveTo>
                    <a:pt x="0" y="0"/>
                  </a:moveTo>
                  <a:lnTo>
                    <a:pt x="795805" y="0"/>
                  </a:lnTo>
                  <a:lnTo>
                    <a:pt x="795805" y="1277233"/>
                  </a:lnTo>
                  <a:lnTo>
                    <a:pt x="0" y="1277233"/>
                  </a:lnTo>
                  <a:close/>
                </a:path>
              </a:pathLst>
            </a:custGeom>
            <a:blipFill>
              <a:blip r:embed="rId2"/>
              <a:stretch>
                <a:fillRect l="-40181" r="-100712"/>
              </a:stretch>
            </a:blipFill>
          </p:spPr>
        </p:sp>
      </p:grpSp>
      <p:grpSp>
        <p:nvGrpSpPr>
          <p:cNvPr id="9" name="Group 9"/>
          <p:cNvGrpSpPr/>
          <p:nvPr/>
        </p:nvGrpSpPr>
        <p:grpSpPr>
          <a:xfrm>
            <a:off x="-877281" y="0"/>
            <a:ext cx="3088591" cy="10287000"/>
            <a:chOff x="0" y="0"/>
            <a:chExt cx="813456" cy="2709333"/>
          </a:xfrm>
        </p:grpSpPr>
        <p:sp>
          <p:nvSpPr>
            <p:cNvPr id="10" name="Freeform 10"/>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11" name="TextBox 11"/>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12" name="Freeform 12"/>
          <p:cNvSpPr/>
          <p:nvPr/>
        </p:nvSpPr>
        <p:spPr>
          <a:xfrm>
            <a:off x="-5239199" y="7247564"/>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p:nvPr/>
        </p:nvGrpSpPr>
        <p:grpSpPr>
          <a:xfrm>
            <a:off x="-2392626" y="-64229"/>
            <a:ext cx="4785251" cy="10582134"/>
            <a:chOff x="0" y="0"/>
            <a:chExt cx="636370" cy="1407273"/>
          </a:xfrm>
        </p:grpSpPr>
        <p:sp>
          <p:nvSpPr>
            <p:cNvPr id="3" name="Freeform 3"/>
            <p:cNvSpPr/>
            <p:nvPr/>
          </p:nvSpPr>
          <p:spPr>
            <a:xfrm>
              <a:off x="0" y="0"/>
              <a:ext cx="636370" cy="1407274"/>
            </a:xfrm>
            <a:custGeom>
              <a:avLst/>
              <a:gdLst/>
              <a:ahLst/>
              <a:cxnLst/>
              <a:rect l="l" t="t" r="r" b="b"/>
              <a:pathLst>
                <a:path w="636370" h="1407274">
                  <a:moveTo>
                    <a:pt x="0" y="0"/>
                  </a:moveTo>
                  <a:lnTo>
                    <a:pt x="636370" y="0"/>
                  </a:lnTo>
                  <a:lnTo>
                    <a:pt x="636370" y="1407274"/>
                  </a:lnTo>
                  <a:lnTo>
                    <a:pt x="0" y="1407274"/>
                  </a:lnTo>
                  <a:close/>
                </a:path>
              </a:pathLst>
            </a:custGeom>
            <a:blipFill>
              <a:blip r:embed="rId2"/>
              <a:stretch>
                <a:fillRect l="-115803" r="-115803"/>
              </a:stretch>
            </a:blipFill>
          </p:spPr>
        </p:sp>
      </p:grpSp>
      <p:sp>
        <p:nvSpPr>
          <p:cNvPr id="4" name="Freeform 4"/>
          <p:cNvSpPr/>
          <p:nvPr/>
        </p:nvSpPr>
        <p:spPr>
          <a:xfrm>
            <a:off x="2653788" y="5226838"/>
            <a:ext cx="4310743" cy="4114800"/>
          </a:xfrm>
          <a:custGeom>
            <a:avLst/>
            <a:gdLst/>
            <a:ahLst/>
            <a:cxnLst/>
            <a:rect l="l" t="t" r="r" b="b"/>
            <a:pathLst>
              <a:path w="4310743" h="4114800">
                <a:moveTo>
                  <a:pt x="0" y="0"/>
                </a:moveTo>
                <a:lnTo>
                  <a:pt x="4310743" y="0"/>
                </a:lnTo>
                <a:lnTo>
                  <a:pt x="431074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2527817" y="887668"/>
            <a:ext cx="4310743" cy="4114800"/>
          </a:xfrm>
          <a:custGeom>
            <a:avLst/>
            <a:gdLst/>
            <a:ahLst/>
            <a:cxnLst/>
            <a:rect l="l" t="t" r="r" b="b"/>
            <a:pathLst>
              <a:path w="4310743" h="4114800">
                <a:moveTo>
                  <a:pt x="0" y="0"/>
                </a:moveTo>
                <a:lnTo>
                  <a:pt x="4310743" y="0"/>
                </a:lnTo>
                <a:lnTo>
                  <a:pt x="431074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7687143" y="5226838"/>
            <a:ext cx="4310743" cy="4114800"/>
          </a:xfrm>
          <a:custGeom>
            <a:avLst/>
            <a:gdLst/>
            <a:ahLst/>
            <a:cxnLst/>
            <a:rect l="l" t="t" r="r" b="b"/>
            <a:pathLst>
              <a:path w="4310743" h="4114800">
                <a:moveTo>
                  <a:pt x="0" y="0"/>
                </a:moveTo>
                <a:lnTo>
                  <a:pt x="4310743" y="0"/>
                </a:lnTo>
                <a:lnTo>
                  <a:pt x="431074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2720498" y="5226838"/>
            <a:ext cx="4310743" cy="4114800"/>
          </a:xfrm>
          <a:custGeom>
            <a:avLst/>
            <a:gdLst/>
            <a:ahLst/>
            <a:cxnLst/>
            <a:rect l="l" t="t" r="r" b="b"/>
            <a:pathLst>
              <a:path w="4310743" h="4114800">
                <a:moveTo>
                  <a:pt x="0" y="0"/>
                </a:moveTo>
                <a:lnTo>
                  <a:pt x="4310743" y="0"/>
                </a:lnTo>
                <a:lnTo>
                  <a:pt x="431074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794302" y="3566959"/>
            <a:ext cx="8863677" cy="923925"/>
          </a:xfrm>
          <a:prstGeom prst="rect">
            <a:avLst/>
          </a:prstGeom>
        </p:spPr>
        <p:txBody>
          <a:bodyPr lIns="0" tIns="0" rIns="0" bIns="0" rtlCol="0" anchor="t">
            <a:spAutoFit/>
          </a:bodyPr>
          <a:lstStyle/>
          <a:p>
            <a:pPr algn="l">
              <a:lnSpc>
                <a:spcPts val="3600"/>
              </a:lnSpc>
            </a:pPr>
            <a:r>
              <a:rPr lang="en-US" sz="3000">
                <a:solidFill>
                  <a:srgbClr val="545454"/>
                </a:solidFill>
                <a:latin typeface="Lexend Deca"/>
                <a:ea typeface="Lexend Deca"/>
                <a:cs typeface="Lexend Deca"/>
                <a:sym typeface="Lexend Deca"/>
              </a:rPr>
              <a:t>Here are the Technologies used in our application:</a:t>
            </a:r>
          </a:p>
        </p:txBody>
      </p:sp>
      <p:sp>
        <p:nvSpPr>
          <p:cNvPr id="9" name="TextBox 9"/>
          <p:cNvSpPr txBox="1"/>
          <p:nvPr/>
        </p:nvSpPr>
        <p:spPr>
          <a:xfrm>
            <a:off x="2794302" y="1104900"/>
            <a:ext cx="9203432" cy="2254250"/>
          </a:xfrm>
          <a:prstGeom prst="rect">
            <a:avLst/>
          </a:prstGeom>
        </p:spPr>
        <p:txBody>
          <a:bodyPr lIns="0" tIns="0" rIns="0" bIns="0" rtlCol="0" anchor="t">
            <a:spAutoFit/>
          </a:bodyPr>
          <a:lstStyle/>
          <a:p>
            <a:pPr algn="l">
              <a:lnSpc>
                <a:spcPts val="8800"/>
              </a:lnSpc>
            </a:pPr>
            <a:r>
              <a:rPr lang="en-US" sz="8000">
                <a:solidFill>
                  <a:srgbClr val="545454"/>
                </a:solidFill>
                <a:latin typeface="Lemonada"/>
                <a:ea typeface="Lemonada"/>
                <a:cs typeface="Lemonada"/>
                <a:sym typeface="Lemonada"/>
              </a:rPr>
              <a:t>Technology Used</a:t>
            </a:r>
          </a:p>
        </p:txBody>
      </p:sp>
      <p:sp>
        <p:nvSpPr>
          <p:cNvPr id="10" name="TextBox 10"/>
          <p:cNvSpPr txBox="1"/>
          <p:nvPr/>
        </p:nvSpPr>
        <p:spPr>
          <a:xfrm>
            <a:off x="12527817" y="2654555"/>
            <a:ext cx="4280727" cy="590550"/>
          </a:xfrm>
          <a:prstGeom prst="rect">
            <a:avLst/>
          </a:prstGeom>
        </p:spPr>
        <p:txBody>
          <a:bodyPr lIns="0" tIns="0" rIns="0" bIns="0" rtlCol="0" anchor="t">
            <a:spAutoFit/>
          </a:bodyPr>
          <a:lstStyle/>
          <a:p>
            <a:pPr algn="ctr">
              <a:lnSpc>
                <a:spcPts val="4799"/>
              </a:lnSpc>
            </a:pPr>
            <a:r>
              <a:rPr lang="en-US" sz="3999">
                <a:solidFill>
                  <a:srgbClr val="545454"/>
                </a:solidFill>
                <a:latin typeface="Lemonada"/>
                <a:ea typeface="Lemonada"/>
                <a:cs typeface="Lemonada"/>
                <a:sym typeface="Lemonada"/>
              </a:rPr>
              <a:t>Flutter</a:t>
            </a:r>
          </a:p>
        </p:txBody>
      </p:sp>
      <p:sp>
        <p:nvSpPr>
          <p:cNvPr id="11" name="TextBox 11"/>
          <p:cNvSpPr txBox="1"/>
          <p:nvPr/>
        </p:nvSpPr>
        <p:spPr>
          <a:xfrm>
            <a:off x="2625366" y="6993726"/>
            <a:ext cx="4280727" cy="590550"/>
          </a:xfrm>
          <a:prstGeom prst="rect">
            <a:avLst/>
          </a:prstGeom>
        </p:spPr>
        <p:txBody>
          <a:bodyPr lIns="0" tIns="0" rIns="0" bIns="0" rtlCol="0" anchor="t">
            <a:spAutoFit/>
          </a:bodyPr>
          <a:lstStyle/>
          <a:p>
            <a:pPr algn="ctr">
              <a:lnSpc>
                <a:spcPts val="4799"/>
              </a:lnSpc>
            </a:pPr>
            <a:r>
              <a:rPr lang="en-US" sz="3999">
                <a:solidFill>
                  <a:srgbClr val="545454"/>
                </a:solidFill>
                <a:latin typeface="Lemonada"/>
                <a:ea typeface="Lemonada"/>
                <a:cs typeface="Lemonada"/>
                <a:sym typeface="Lemonada"/>
              </a:rPr>
              <a:t>Dart</a:t>
            </a:r>
          </a:p>
        </p:txBody>
      </p:sp>
      <p:sp>
        <p:nvSpPr>
          <p:cNvPr id="12" name="TextBox 12"/>
          <p:cNvSpPr txBox="1"/>
          <p:nvPr/>
        </p:nvSpPr>
        <p:spPr>
          <a:xfrm>
            <a:off x="7717006" y="6993726"/>
            <a:ext cx="4280727" cy="590550"/>
          </a:xfrm>
          <a:prstGeom prst="rect">
            <a:avLst/>
          </a:prstGeom>
        </p:spPr>
        <p:txBody>
          <a:bodyPr lIns="0" tIns="0" rIns="0" bIns="0" rtlCol="0" anchor="t">
            <a:spAutoFit/>
          </a:bodyPr>
          <a:lstStyle/>
          <a:p>
            <a:pPr algn="ctr">
              <a:lnSpc>
                <a:spcPts val="4799"/>
              </a:lnSpc>
            </a:pPr>
            <a:r>
              <a:rPr lang="en-US" sz="3999">
                <a:solidFill>
                  <a:srgbClr val="545454"/>
                </a:solidFill>
                <a:latin typeface="Lemonada"/>
                <a:ea typeface="Lemonada"/>
                <a:cs typeface="Lemonada"/>
                <a:sym typeface="Lemonada"/>
              </a:rPr>
              <a:t>Firebase</a:t>
            </a:r>
          </a:p>
        </p:txBody>
      </p:sp>
      <p:sp>
        <p:nvSpPr>
          <p:cNvPr id="13" name="TextBox 13"/>
          <p:cNvSpPr txBox="1"/>
          <p:nvPr/>
        </p:nvSpPr>
        <p:spPr>
          <a:xfrm>
            <a:off x="12778936" y="6993726"/>
            <a:ext cx="4280727" cy="590550"/>
          </a:xfrm>
          <a:prstGeom prst="rect">
            <a:avLst/>
          </a:prstGeom>
        </p:spPr>
        <p:txBody>
          <a:bodyPr lIns="0" tIns="0" rIns="0" bIns="0" rtlCol="0" anchor="t">
            <a:spAutoFit/>
          </a:bodyPr>
          <a:lstStyle/>
          <a:p>
            <a:pPr algn="ctr">
              <a:lnSpc>
                <a:spcPts val="4799"/>
              </a:lnSpc>
            </a:pPr>
            <a:r>
              <a:rPr lang="en-US" sz="3999">
                <a:solidFill>
                  <a:srgbClr val="545454"/>
                </a:solidFill>
                <a:latin typeface="Lemonada"/>
                <a:ea typeface="Lemonada"/>
                <a:cs typeface="Lemonada"/>
                <a:sym typeface="Lemonada"/>
              </a:rPr>
              <a:t>Cubit(bloc)</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grpSp>
        <p:nvGrpSpPr>
          <p:cNvPr id="2" name="Group 2"/>
          <p:cNvGrpSpPr/>
          <p:nvPr/>
        </p:nvGrpSpPr>
        <p:grpSpPr>
          <a:xfrm>
            <a:off x="11148401" y="341359"/>
            <a:ext cx="7139599" cy="9604282"/>
            <a:chOff x="0" y="0"/>
            <a:chExt cx="949465" cy="1277233"/>
          </a:xfrm>
        </p:grpSpPr>
        <p:sp>
          <p:nvSpPr>
            <p:cNvPr id="3" name="Freeform 3"/>
            <p:cNvSpPr/>
            <p:nvPr/>
          </p:nvSpPr>
          <p:spPr>
            <a:xfrm>
              <a:off x="0" y="0"/>
              <a:ext cx="949465" cy="1277233"/>
            </a:xfrm>
            <a:custGeom>
              <a:avLst/>
              <a:gdLst/>
              <a:ahLst/>
              <a:cxnLst/>
              <a:rect l="l" t="t" r="r" b="b"/>
              <a:pathLst>
                <a:path w="949465" h="1277233">
                  <a:moveTo>
                    <a:pt x="0" y="0"/>
                  </a:moveTo>
                  <a:lnTo>
                    <a:pt x="949465" y="0"/>
                  </a:lnTo>
                  <a:lnTo>
                    <a:pt x="949465" y="1277233"/>
                  </a:lnTo>
                  <a:lnTo>
                    <a:pt x="0" y="1277233"/>
                  </a:lnTo>
                  <a:close/>
                </a:path>
              </a:pathLst>
            </a:custGeom>
            <a:blipFill>
              <a:blip r:embed="rId2"/>
              <a:stretch>
                <a:fillRect l="-33411" r="-19205"/>
              </a:stretch>
            </a:blipFill>
          </p:spPr>
        </p:sp>
      </p:grpSp>
      <p:sp>
        <p:nvSpPr>
          <p:cNvPr id="4" name="TextBox 4"/>
          <p:cNvSpPr txBox="1"/>
          <p:nvPr/>
        </p:nvSpPr>
        <p:spPr>
          <a:xfrm>
            <a:off x="1028700" y="1104900"/>
            <a:ext cx="9097770" cy="1139825"/>
          </a:xfrm>
          <a:prstGeom prst="rect">
            <a:avLst/>
          </a:prstGeom>
        </p:spPr>
        <p:txBody>
          <a:bodyPr lIns="0" tIns="0" rIns="0" bIns="0" rtlCol="0" anchor="t">
            <a:spAutoFit/>
          </a:bodyPr>
          <a:lstStyle/>
          <a:p>
            <a:pPr algn="l">
              <a:lnSpc>
                <a:spcPts val="8800"/>
              </a:lnSpc>
            </a:pPr>
            <a:r>
              <a:rPr lang="en-US" sz="8000">
                <a:solidFill>
                  <a:srgbClr val="545454"/>
                </a:solidFill>
                <a:latin typeface="Lemonada"/>
                <a:ea typeface="Lemonada"/>
                <a:cs typeface="Lemonada"/>
                <a:sym typeface="Lemonada"/>
              </a:rPr>
              <a:t>FEATURES</a:t>
            </a:r>
          </a:p>
        </p:txBody>
      </p:sp>
      <p:sp>
        <p:nvSpPr>
          <p:cNvPr id="5" name="TextBox 5"/>
          <p:cNvSpPr txBox="1"/>
          <p:nvPr/>
        </p:nvSpPr>
        <p:spPr>
          <a:xfrm>
            <a:off x="1028700" y="2458067"/>
            <a:ext cx="9831116" cy="6435398"/>
          </a:xfrm>
          <a:prstGeom prst="rect">
            <a:avLst/>
          </a:prstGeom>
        </p:spPr>
        <p:txBody>
          <a:bodyPr lIns="0" tIns="0" rIns="0" bIns="0" rtlCol="0" anchor="t">
            <a:spAutoFit/>
          </a:bodyPr>
          <a:lstStyle/>
          <a:p>
            <a:pPr marL="896030" lvl="1" indent="-448015" algn="l">
              <a:lnSpc>
                <a:spcPts val="6432"/>
              </a:lnSpc>
              <a:buFont typeface="Arial"/>
              <a:buChar char="•"/>
            </a:pPr>
            <a:r>
              <a:rPr lang="en-US" sz="4150">
                <a:solidFill>
                  <a:srgbClr val="545454"/>
                </a:solidFill>
                <a:latin typeface="Lemonada"/>
                <a:ea typeface="Lemonada"/>
                <a:cs typeface="Lemonada"/>
                <a:sym typeface="Lemonada"/>
              </a:rPr>
              <a:t>User-Friendly Interface.</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Firebase Authentication.</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Categorized Product Browsing</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Detailed Product Information</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Favorites Feature</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Seamless Checkout Process</a:t>
            </a:r>
          </a:p>
          <a:p>
            <a:pPr marL="896030" lvl="1" indent="-448015" algn="l">
              <a:lnSpc>
                <a:spcPts val="6432"/>
              </a:lnSpc>
              <a:buFont typeface="Arial"/>
              <a:buChar char="•"/>
            </a:pPr>
            <a:r>
              <a:rPr lang="en-US" sz="4150">
                <a:solidFill>
                  <a:srgbClr val="545454"/>
                </a:solidFill>
                <a:latin typeface="Lemonada"/>
                <a:ea typeface="Lemonada"/>
                <a:cs typeface="Lemonada"/>
                <a:sym typeface="Lemonada"/>
              </a:rPr>
              <a:t>Search Functionality</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User-Friendly Interface.</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736" r="-736"/>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sp>
        <p:nvSpPr>
          <p:cNvPr id="6" name="TextBox 6"/>
          <p:cNvSpPr txBox="1"/>
          <p:nvPr/>
        </p:nvSpPr>
        <p:spPr>
          <a:xfrm>
            <a:off x="2335851" y="4543425"/>
            <a:ext cx="10320617" cy="600075"/>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 Intuitive design for easy navigation.</a:t>
            </a:r>
          </a:p>
        </p:txBody>
      </p:sp>
      <p:grpSp>
        <p:nvGrpSpPr>
          <p:cNvPr id="7" name="Group 7"/>
          <p:cNvGrpSpPr/>
          <p:nvPr/>
        </p:nvGrpSpPr>
        <p:grpSpPr>
          <a:xfrm>
            <a:off x="-877281" y="0"/>
            <a:ext cx="3088591" cy="10287000"/>
            <a:chOff x="0" y="0"/>
            <a:chExt cx="813456" cy="2709333"/>
          </a:xfrm>
        </p:grpSpPr>
        <p:sp>
          <p:nvSpPr>
            <p:cNvPr id="8" name="Freeform 8"/>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9" name="TextBox 9"/>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10" name="Freeform 10"/>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2335851" y="2293258"/>
            <a:ext cx="10071536" cy="1795780"/>
          </a:xfrm>
          <a:prstGeom prst="rect">
            <a:avLst/>
          </a:prstGeom>
        </p:spPr>
        <p:txBody>
          <a:bodyPr lIns="0" tIns="0" rIns="0" bIns="0" rtlCol="0" anchor="t">
            <a:spAutoFit/>
          </a:bodyPr>
          <a:lstStyle/>
          <a:p>
            <a:pPr algn="l">
              <a:lnSpc>
                <a:spcPts val="7039"/>
              </a:lnSpc>
            </a:pPr>
            <a:r>
              <a:rPr lang="en-US" sz="6399">
                <a:solidFill>
                  <a:srgbClr val="545454"/>
                </a:solidFill>
                <a:latin typeface="Lemonada"/>
                <a:ea typeface="Lemonada"/>
                <a:cs typeface="Lemonada"/>
                <a:sym typeface="Lemonada"/>
              </a:rPr>
              <a:t>Firebase Authentication</a:t>
            </a:r>
          </a:p>
        </p:txBody>
      </p:sp>
      <p:grpSp>
        <p:nvGrpSpPr>
          <p:cNvPr id="3" name="Group 3"/>
          <p:cNvGrpSpPr>
            <a:grpSpLocks noChangeAspect="1"/>
          </p:cNvGrpSpPr>
          <p:nvPr/>
        </p:nvGrpSpPr>
        <p:grpSpPr>
          <a:xfrm>
            <a:off x="12234549" y="429535"/>
            <a:ext cx="4651112" cy="9427930"/>
            <a:chOff x="0" y="0"/>
            <a:chExt cx="9398000" cy="19050000"/>
          </a:xfrm>
        </p:grpSpPr>
        <p:sp>
          <p:nvSpPr>
            <p:cNvPr id="4" name="Freeform 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a:stretch>
                <a:fillRect l="-467" r="-467"/>
              </a:stretch>
            </a:blipFill>
          </p:spPr>
        </p:sp>
        <p:sp>
          <p:nvSpPr>
            <p:cNvPr id="5" name="Freeform 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a:stretch>
                <a:fillRect l="-42" r="-42"/>
              </a:stretch>
            </a:blipFill>
          </p:spPr>
        </p:sp>
      </p:grpSp>
      <p:sp>
        <p:nvSpPr>
          <p:cNvPr id="6" name="TextBox 6"/>
          <p:cNvSpPr txBox="1"/>
          <p:nvPr/>
        </p:nvSpPr>
        <p:spPr>
          <a:xfrm>
            <a:off x="2335851" y="4543425"/>
            <a:ext cx="10320617" cy="600075"/>
          </a:xfrm>
          <a:prstGeom prst="rect">
            <a:avLst/>
          </a:prstGeom>
        </p:spPr>
        <p:txBody>
          <a:bodyPr lIns="0" tIns="0" rIns="0" bIns="0" rtlCol="0" anchor="t">
            <a:spAutoFit/>
          </a:bodyPr>
          <a:lstStyle/>
          <a:p>
            <a:pPr algn="l">
              <a:lnSpc>
                <a:spcPts val="4799"/>
              </a:lnSpc>
            </a:pPr>
            <a:r>
              <a:rPr lang="en-US" sz="3999">
                <a:solidFill>
                  <a:srgbClr val="545454"/>
                </a:solidFill>
                <a:latin typeface="Lexend Deca"/>
                <a:ea typeface="Lexend Deca"/>
                <a:cs typeface="Lexend Deca"/>
                <a:sym typeface="Lexend Deca"/>
              </a:rPr>
              <a:t>Secure sign-up and login process</a:t>
            </a:r>
          </a:p>
        </p:txBody>
      </p:sp>
      <p:grpSp>
        <p:nvGrpSpPr>
          <p:cNvPr id="7" name="Group 7"/>
          <p:cNvGrpSpPr/>
          <p:nvPr/>
        </p:nvGrpSpPr>
        <p:grpSpPr>
          <a:xfrm>
            <a:off x="-877281" y="0"/>
            <a:ext cx="3088591" cy="10287000"/>
            <a:chOff x="0" y="0"/>
            <a:chExt cx="813456" cy="2709333"/>
          </a:xfrm>
        </p:grpSpPr>
        <p:sp>
          <p:nvSpPr>
            <p:cNvPr id="8" name="Freeform 8"/>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9" name="TextBox 9"/>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10" name="Freeform 10"/>
          <p:cNvSpPr>
            <a:spLocks/>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591</Words>
  <Application>Microsoft Office PowerPoint</Application>
  <PresentationFormat>Custom</PresentationFormat>
  <Paragraphs>84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Lexend Deca</vt:lpstr>
      <vt:lpstr>Lemonada</vt:lpstr>
      <vt:lpstr>Lemonada Light</vt:lpstr>
      <vt:lpstr>Lemonada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White Minimalist Business Project Presentation</dc:title>
  <dc:creator>ccc</dc:creator>
  <cp:lastModifiedBy>Maher</cp:lastModifiedBy>
  <cp:revision>3</cp:revision>
  <dcterms:created xsi:type="dcterms:W3CDTF">2006-08-16T00:00:00Z</dcterms:created>
  <dcterms:modified xsi:type="dcterms:W3CDTF">2024-11-22T15:57:00Z</dcterms:modified>
  <dc:identifier>DAGTrXUs718</dc:identifier>
</cp:coreProperties>
</file>